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62" r:id="rId5"/>
    <p:sldId id="307" r:id="rId6"/>
    <p:sldId id="363" r:id="rId7"/>
    <p:sldId id="400" r:id="rId8"/>
    <p:sldId id="401" r:id="rId9"/>
    <p:sldId id="380" r:id="rId10"/>
    <p:sldId id="387" r:id="rId11"/>
    <p:sldId id="388" r:id="rId12"/>
    <p:sldId id="402" r:id="rId13"/>
    <p:sldId id="389" r:id="rId14"/>
    <p:sldId id="40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04" autoAdjust="0"/>
  </p:normalViewPr>
  <p:slideViewPr>
    <p:cSldViewPr snapToGrid="0">
      <p:cViewPr varScale="1">
        <p:scale>
          <a:sx n="64" d="100"/>
          <a:sy n="64" d="100"/>
        </p:scale>
        <p:origin x="84" y="360"/>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10/12/2019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10/12/2019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299866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1473926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2493297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3044212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3229860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dirty="0"/>
          </a:p>
        </p:txBody>
      </p:sp>
    </p:spTree>
    <p:extLst>
      <p:ext uri="{BB962C8B-B14F-4D97-AF65-F5344CB8AC3E}">
        <p14:creationId xmlns:p14="http://schemas.microsoft.com/office/powerpoint/2010/main" val="4161307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8</a:t>
            </a:fld>
            <a:endParaRPr lang="en-US" dirty="0"/>
          </a:p>
        </p:txBody>
      </p:sp>
    </p:spTree>
    <p:extLst>
      <p:ext uri="{BB962C8B-B14F-4D97-AF65-F5344CB8AC3E}">
        <p14:creationId xmlns:p14="http://schemas.microsoft.com/office/powerpoint/2010/main" val="2016521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9</a:t>
            </a:fld>
            <a:endParaRPr lang="en-US" dirty="0"/>
          </a:p>
        </p:txBody>
      </p:sp>
    </p:spTree>
    <p:extLst>
      <p:ext uri="{BB962C8B-B14F-4D97-AF65-F5344CB8AC3E}">
        <p14:creationId xmlns:p14="http://schemas.microsoft.com/office/powerpoint/2010/main" val="3291747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10</a:t>
            </a:fld>
            <a:endParaRPr lang="en-US" dirty="0"/>
          </a:p>
        </p:txBody>
      </p:sp>
    </p:spTree>
    <p:extLst>
      <p:ext uri="{BB962C8B-B14F-4D97-AF65-F5344CB8AC3E}">
        <p14:creationId xmlns:p14="http://schemas.microsoft.com/office/powerpoint/2010/main" val="32952641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10/12/2019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10/12/2019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10/12/2019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10/12/2019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10/12/2019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10/12/2019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10/12/2019</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10/12/2019</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10/12/2019</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10/12/2019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10/12/2019</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10/12/2019</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Useful to the Master (Part 1)</a:t>
            </a:r>
          </a:p>
          <a:p>
            <a:pPr algn="ctr"/>
            <a:r>
              <a:rPr lang="en-US" sz="2800" dirty="0">
                <a:solidFill>
                  <a:schemeClr val="bg1"/>
                </a:solidFill>
              </a:rPr>
              <a:t>2 Timothy 2:20-26</a:t>
            </a:r>
          </a:p>
        </p:txBody>
      </p:sp>
    </p:spTree>
    <p:extLst>
      <p:ext uri="{BB962C8B-B14F-4D97-AF65-F5344CB8AC3E}">
        <p14:creationId xmlns:p14="http://schemas.microsoft.com/office/powerpoint/2010/main" val="11585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Corinthians 5:9-13</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509200"/>
          </a:xfrm>
          <a:prstGeom prst="rect">
            <a:avLst/>
          </a:prstGeom>
          <a:noFill/>
          <a:ln>
            <a:noFill/>
          </a:ln>
        </p:spPr>
        <p:txBody>
          <a:bodyPr wrap="square" rtlCol="0">
            <a:spAutoFit/>
          </a:bodyPr>
          <a:lstStyle/>
          <a:p>
            <a:pPr algn="just"/>
            <a:r>
              <a:rPr lang="en-US" sz="3200" i="1" dirty="0">
                <a:solidFill>
                  <a:schemeClr val="bg1"/>
                </a:solidFill>
              </a:rPr>
              <a:t>1 Therefore we also have as our ambition, whether at home or absent, to be pleasing to Him. 10 For we must all appear before the judgment seat of Christ, so that each one may be recompensed for his deeds in the body, according to what he has done, whether good or bad. 11 Therefore, knowing the fear of the Lord, we persuade men, but we are made manifest to God; and I hope that we are made manifest also in your consciences. 12 We are not again commending ourselves to you but are giving you an occasion to be proud of us, so that you will have an answer for those who take pride in appearance and not in heart. 13 For if we are beside ourselves, it is for God; if we are of sound mind, it is for you. </a:t>
            </a:r>
            <a:endParaRPr lang="en-US" sz="3200" dirty="0">
              <a:solidFill>
                <a:schemeClr val="bg1"/>
              </a:solidFill>
            </a:endParaRPr>
          </a:p>
        </p:txBody>
      </p:sp>
    </p:spTree>
    <p:extLst>
      <p:ext uri="{BB962C8B-B14F-4D97-AF65-F5344CB8AC3E}">
        <p14:creationId xmlns:p14="http://schemas.microsoft.com/office/powerpoint/2010/main" val="2659743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Useful to the Master (Part 1)</a:t>
            </a:r>
          </a:p>
          <a:p>
            <a:pPr algn="ctr"/>
            <a:r>
              <a:rPr lang="en-US" sz="2800" dirty="0">
                <a:solidFill>
                  <a:schemeClr val="bg1"/>
                </a:solidFill>
              </a:rPr>
              <a:t>2 Timothy 2:20-26</a:t>
            </a:r>
          </a:p>
        </p:txBody>
      </p:sp>
    </p:spTree>
    <p:extLst>
      <p:ext uri="{BB962C8B-B14F-4D97-AF65-F5344CB8AC3E}">
        <p14:creationId xmlns:p14="http://schemas.microsoft.com/office/powerpoint/2010/main" val="486634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2:20-26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262979"/>
          </a:xfrm>
          <a:prstGeom prst="rect">
            <a:avLst/>
          </a:prstGeom>
          <a:noFill/>
          <a:ln>
            <a:noFill/>
          </a:ln>
        </p:spPr>
        <p:txBody>
          <a:bodyPr wrap="square" rtlCol="0">
            <a:spAutoFit/>
          </a:bodyPr>
          <a:lstStyle/>
          <a:p>
            <a:pPr algn="just"/>
            <a:r>
              <a:rPr lang="en-US" sz="2800" i="1" dirty="0">
                <a:solidFill>
                  <a:schemeClr val="bg1"/>
                </a:solidFill>
              </a:rPr>
              <a:t>20 Now in a large house there are not only gold and silver vessels, but also vessels of wood and of earthenware, and some to honor and some to dishonor. 21 Therefore, if anyone cleanses himself from these things, he will be a vessel for honor, sanctified, useful to the Master, prepared for every good work. 22 Now flee from youthful lusts and pursue righteousness, faith, love and peace, with those who call on the Lord from a pure heart. 23 But refuse foolish and ignorant speculations, knowing that they produce quarrels. 24 The Lord's bond-servant must not be quarrelsome, but be kind to all, able to teach, patient when wronged, 25 with gentleness correcting those who are in opposition, if perhaps God may grant them repentance leading to the knowledge of the truth, 26 and they may come to their senses and escape from the snare of the devil, having been held captive by him to do his will.</a:t>
            </a:r>
            <a:endParaRPr lang="en-US" sz="2800" dirty="0">
              <a:solidFill>
                <a:schemeClr val="bg1"/>
              </a:solidFill>
            </a:endParaRPr>
          </a:p>
        </p:txBody>
      </p:sp>
    </p:spTree>
    <p:extLst>
      <p:ext uri="{BB962C8B-B14F-4D97-AF65-F5344CB8AC3E}">
        <p14:creationId xmlns:p14="http://schemas.microsoft.com/office/powerpoint/2010/main" val="144302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Thought</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707886"/>
          </a:xfrm>
          <a:prstGeom prst="rect">
            <a:avLst/>
          </a:prstGeom>
          <a:noFill/>
          <a:ln>
            <a:noFill/>
          </a:ln>
        </p:spPr>
        <p:txBody>
          <a:bodyPr wrap="square" rtlCol="0">
            <a:spAutoFit/>
          </a:bodyPr>
          <a:lstStyle/>
          <a:p>
            <a:pPr algn="ctr"/>
            <a:r>
              <a:rPr lang="en-US" sz="4000" i="1" dirty="0">
                <a:solidFill>
                  <a:schemeClr val="bg1"/>
                </a:solidFill>
              </a:rPr>
              <a:t>What is necessary to be useful to God?</a:t>
            </a:r>
            <a:endParaRPr lang="en-US" sz="4000" dirty="0">
              <a:solidFill>
                <a:schemeClr val="bg1"/>
              </a:solidFill>
            </a:endParaRPr>
          </a:p>
        </p:txBody>
      </p:sp>
    </p:spTree>
    <p:extLst>
      <p:ext uri="{BB962C8B-B14F-4D97-AF65-F5344CB8AC3E}">
        <p14:creationId xmlns:p14="http://schemas.microsoft.com/office/powerpoint/2010/main" val="3994204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2:20-26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262979"/>
          </a:xfrm>
          <a:prstGeom prst="rect">
            <a:avLst/>
          </a:prstGeom>
          <a:noFill/>
          <a:ln>
            <a:noFill/>
          </a:ln>
        </p:spPr>
        <p:txBody>
          <a:bodyPr wrap="square" rtlCol="0">
            <a:spAutoFit/>
          </a:bodyPr>
          <a:lstStyle/>
          <a:p>
            <a:pPr algn="just"/>
            <a:r>
              <a:rPr lang="en-US" sz="2800" i="1" dirty="0">
                <a:solidFill>
                  <a:schemeClr val="bg1"/>
                </a:solidFill>
              </a:rPr>
              <a:t>20 Now in a large house there are not only gold and silver vessels, but also vessels of wood and of earthenware, and some to honor and some to dishonor. 21 Therefore, if anyone cleanses himself from these things, he will be a vessel for honor, sanctified, useful to the Master, prepared for every good work. 22 Now flee from youthful lusts and pursue righteousness, faith, love and peace, with those who call on the Lord from a pure heart. 23 But refuse foolish and ignorant speculations, knowing that they produce quarrels. 24 The Lord's bond-servant must not be quarrelsome, but be kind to all, able to teach, patient when wronged, 25 with gentleness correcting those who are in opposition, if perhaps God may grant them repentance leading to the knowledge of the truth, 26 and they may come to their senses and escape from the snare of the devil, having been held captive by him to do his will.</a:t>
            </a:r>
            <a:endParaRPr lang="en-US" sz="2800" dirty="0">
              <a:solidFill>
                <a:schemeClr val="bg1"/>
              </a:solidFill>
            </a:endParaRPr>
          </a:p>
        </p:txBody>
      </p:sp>
    </p:spTree>
    <p:extLst>
      <p:ext uri="{BB962C8B-B14F-4D97-AF65-F5344CB8AC3E}">
        <p14:creationId xmlns:p14="http://schemas.microsoft.com/office/powerpoint/2010/main" val="41794961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Big Idea of 2 Timothy 2:20-26</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200329"/>
          </a:xfrm>
          <a:prstGeom prst="rect">
            <a:avLst/>
          </a:prstGeom>
          <a:noFill/>
          <a:ln>
            <a:noFill/>
          </a:ln>
        </p:spPr>
        <p:txBody>
          <a:bodyPr wrap="square" rtlCol="0">
            <a:spAutoFit/>
          </a:bodyPr>
          <a:lstStyle/>
          <a:p>
            <a:pPr algn="just"/>
            <a:r>
              <a:rPr lang="en-US" sz="3600" dirty="0">
                <a:solidFill>
                  <a:schemeClr val="bg1"/>
                </a:solidFill>
              </a:rPr>
              <a:t>We must know, imitate, and develop the characteristics of a person God will use for His purposes.</a:t>
            </a:r>
          </a:p>
        </p:txBody>
      </p:sp>
      <p:sp>
        <p:nvSpPr>
          <p:cNvPr id="5" name="TextBox 4">
            <a:extLst>
              <a:ext uri="{FF2B5EF4-FFF2-40B4-BE49-F238E27FC236}">
                <a16:creationId xmlns:a16="http://schemas.microsoft.com/office/drawing/2014/main" id="{ADF7C03E-2A25-4A7C-A240-FE6EEF2AA078}"/>
              </a:ext>
            </a:extLst>
          </p:cNvPr>
          <p:cNvSpPr txBox="1"/>
          <p:nvPr/>
        </p:nvSpPr>
        <p:spPr>
          <a:xfrm>
            <a:off x="267222" y="2797476"/>
            <a:ext cx="11661731" cy="2554545"/>
          </a:xfrm>
          <a:prstGeom prst="rect">
            <a:avLst/>
          </a:prstGeom>
          <a:noFill/>
          <a:ln>
            <a:noFill/>
          </a:ln>
        </p:spPr>
        <p:txBody>
          <a:bodyPr wrap="square" rtlCol="0">
            <a:spAutoFit/>
          </a:bodyPr>
          <a:lstStyle/>
          <a:p>
            <a:pPr marL="571500" lvl="0" indent="-571500">
              <a:buFont typeface="+mj-lt"/>
              <a:buAutoNum type="romanUcPeriod"/>
            </a:pPr>
            <a:r>
              <a:rPr lang="en-US" sz="3200" dirty="0">
                <a:solidFill>
                  <a:schemeClr val="bg1"/>
                </a:solidFill>
              </a:rPr>
              <a:t>Be devoted to God (21-22)</a:t>
            </a:r>
          </a:p>
          <a:p>
            <a:pPr marL="571500" lvl="0" indent="-571500">
              <a:buFont typeface="+mj-lt"/>
              <a:buAutoNum type="romanUcPeriod"/>
            </a:pPr>
            <a:r>
              <a:rPr lang="en-US" sz="3200" dirty="0">
                <a:solidFill>
                  <a:schemeClr val="bg1"/>
                </a:solidFill>
              </a:rPr>
              <a:t>Be deserting youthful lusts (22a)</a:t>
            </a:r>
          </a:p>
          <a:p>
            <a:pPr marL="571500" lvl="0" indent="-571500">
              <a:buFont typeface="+mj-lt"/>
              <a:buAutoNum type="romanUcPeriod"/>
            </a:pPr>
            <a:r>
              <a:rPr lang="en-US" sz="3200" dirty="0">
                <a:solidFill>
                  <a:schemeClr val="bg1"/>
                </a:solidFill>
              </a:rPr>
              <a:t>Be developing Godly character (22b)</a:t>
            </a:r>
          </a:p>
          <a:p>
            <a:pPr marL="571500" lvl="0" indent="-571500">
              <a:buFont typeface="+mj-lt"/>
              <a:buAutoNum type="romanUcPeriod"/>
            </a:pPr>
            <a:r>
              <a:rPr lang="en-US" sz="3200" dirty="0">
                <a:solidFill>
                  <a:schemeClr val="bg1"/>
                </a:solidFill>
              </a:rPr>
              <a:t>Be developing God relationships (22c)</a:t>
            </a:r>
          </a:p>
          <a:p>
            <a:pPr marL="571500" lvl="0" indent="-571500">
              <a:buFont typeface="+mj-lt"/>
              <a:buAutoNum type="romanUcPeriod"/>
            </a:pPr>
            <a:r>
              <a:rPr lang="en-US" sz="3200" dirty="0">
                <a:solidFill>
                  <a:schemeClr val="bg1"/>
                </a:solidFill>
              </a:rPr>
              <a:t>Be determined to serve the Lord (23-26)</a:t>
            </a:r>
          </a:p>
        </p:txBody>
      </p:sp>
    </p:spTree>
    <p:extLst>
      <p:ext uri="{BB962C8B-B14F-4D97-AF65-F5344CB8AC3E}">
        <p14:creationId xmlns:p14="http://schemas.microsoft.com/office/powerpoint/2010/main" val="3846436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112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750"/>
                                        <p:tgtEl>
                                          <p:spTgt spid="5">
                                            <p:txEl>
                                              <p:pRg st="0" end="0"/>
                                            </p:txEl>
                                          </p:spTgt>
                                        </p:tgtEl>
                                      </p:cBhvr>
                                    </p:animEffect>
                                  </p:childTnLst>
                                </p:cTn>
                              </p:par>
                            </p:childTnLst>
                          </p:cTn>
                        </p:par>
                        <p:par>
                          <p:cTn id="8" fill="hold">
                            <p:stCondLst>
                              <p:cond delay="13000"/>
                            </p:stCondLst>
                            <p:childTnLst>
                              <p:par>
                                <p:cTn id="9" presetID="10" presetClass="entr" presetSubtype="0" fill="hold" nodeType="afterEffect">
                                  <p:stCondLst>
                                    <p:cond delay="75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1750"/>
                                        <p:tgtEl>
                                          <p:spTgt spid="5">
                                            <p:txEl>
                                              <p:pRg st="1" end="1"/>
                                            </p:txEl>
                                          </p:spTgt>
                                        </p:tgtEl>
                                      </p:cBhvr>
                                    </p:animEffect>
                                  </p:childTnLst>
                                </p:cTn>
                              </p:par>
                            </p:childTnLst>
                          </p:cTn>
                        </p:par>
                        <p:par>
                          <p:cTn id="12" fill="hold">
                            <p:stCondLst>
                              <p:cond delay="15500"/>
                            </p:stCondLst>
                            <p:childTnLst>
                              <p:par>
                                <p:cTn id="13" presetID="10" presetClass="entr" presetSubtype="0" fill="hold" nodeType="afterEffect">
                                  <p:stCondLst>
                                    <p:cond delay="75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750"/>
                                        <p:tgtEl>
                                          <p:spTgt spid="5">
                                            <p:txEl>
                                              <p:pRg st="2" end="2"/>
                                            </p:txEl>
                                          </p:spTgt>
                                        </p:tgtEl>
                                      </p:cBhvr>
                                    </p:animEffect>
                                  </p:childTnLst>
                                </p:cTn>
                              </p:par>
                            </p:childTnLst>
                          </p:cTn>
                        </p:par>
                        <p:par>
                          <p:cTn id="16" fill="hold">
                            <p:stCondLst>
                              <p:cond delay="18000"/>
                            </p:stCondLst>
                            <p:childTnLst>
                              <p:par>
                                <p:cTn id="17" presetID="10" presetClass="entr" presetSubtype="0" fill="hold" nodeType="afterEffect">
                                  <p:stCondLst>
                                    <p:cond delay="75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fade">
                                      <p:cBhvr>
                                        <p:cTn id="19" dur="1750"/>
                                        <p:tgtEl>
                                          <p:spTgt spid="5">
                                            <p:txEl>
                                              <p:pRg st="3" end="3"/>
                                            </p:txEl>
                                          </p:spTgt>
                                        </p:tgtEl>
                                      </p:cBhvr>
                                    </p:animEffect>
                                  </p:childTnLst>
                                </p:cTn>
                              </p:par>
                            </p:childTnLst>
                          </p:cTn>
                        </p:par>
                        <p:par>
                          <p:cTn id="20" fill="hold">
                            <p:stCondLst>
                              <p:cond delay="20500"/>
                            </p:stCondLst>
                            <p:childTnLst>
                              <p:par>
                                <p:cTn id="21" presetID="10" presetClass="entr" presetSubtype="0" fill="hold" nodeType="afterEffect">
                                  <p:stCondLst>
                                    <p:cond delay="75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75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marL="857250" indent="-857250" algn="just">
              <a:buFont typeface="+mj-lt"/>
              <a:buAutoNum type="romanUcPeriod"/>
            </a:pPr>
            <a:r>
              <a:rPr lang="en-US" sz="3600" b="1" dirty="0">
                <a:solidFill>
                  <a:schemeClr val="bg1"/>
                </a:solidFill>
              </a:rPr>
              <a:t>Be devoted unto God </a:t>
            </a:r>
            <a:r>
              <a:rPr lang="en-US" sz="3600" b="1" baseline="30000" dirty="0">
                <a:solidFill>
                  <a:schemeClr val="bg1"/>
                </a:solidFill>
              </a:rPr>
              <a:t>(2:20-21)</a:t>
            </a:r>
          </a:p>
        </p:txBody>
      </p:sp>
      <p:sp>
        <p:nvSpPr>
          <p:cNvPr id="6" name="TextBox 5">
            <a:extLst>
              <a:ext uri="{FF2B5EF4-FFF2-40B4-BE49-F238E27FC236}">
                <a16:creationId xmlns:a16="http://schemas.microsoft.com/office/drawing/2014/main" id="{42656CF1-907E-4D0F-9C59-A3D3AE912520}"/>
              </a:ext>
            </a:extLst>
          </p:cNvPr>
          <p:cNvSpPr txBox="1"/>
          <p:nvPr/>
        </p:nvSpPr>
        <p:spPr>
          <a:xfrm>
            <a:off x="327594" y="1333170"/>
            <a:ext cx="11661731" cy="1569660"/>
          </a:xfrm>
          <a:prstGeom prst="rect">
            <a:avLst/>
          </a:prstGeom>
          <a:noFill/>
          <a:ln>
            <a:noFill/>
          </a:ln>
        </p:spPr>
        <p:txBody>
          <a:bodyPr wrap="square" rtlCol="0">
            <a:spAutoFit/>
          </a:bodyPr>
          <a:lstStyle/>
          <a:p>
            <a:pPr algn="just"/>
            <a:r>
              <a:rPr lang="en-US" sz="2400" i="1" dirty="0">
                <a:solidFill>
                  <a:schemeClr val="bg1"/>
                </a:solidFill>
              </a:rPr>
              <a:t>20 Now in a large house there are not only gold and silver vessels, but also vessels of wood and of earthenware, and some to honor and some to dishonor. 21 Therefore, if anyone cleanses himself from these things, he will be a vessel for honor, sanctified, useful to the Master, prepared for every good work. </a:t>
            </a:r>
            <a:endParaRPr lang="en-US" sz="2400" dirty="0">
              <a:solidFill>
                <a:schemeClr val="bg1"/>
              </a:solidFill>
            </a:endParaRPr>
          </a:p>
        </p:txBody>
      </p:sp>
      <p:sp>
        <p:nvSpPr>
          <p:cNvPr id="5" name="TextBox 4">
            <a:extLst>
              <a:ext uri="{FF2B5EF4-FFF2-40B4-BE49-F238E27FC236}">
                <a16:creationId xmlns:a16="http://schemas.microsoft.com/office/drawing/2014/main" id="{2EA9D3B5-9F09-4816-8843-6251161BE82D}"/>
              </a:ext>
            </a:extLst>
          </p:cNvPr>
          <p:cNvSpPr txBox="1"/>
          <p:nvPr/>
        </p:nvSpPr>
        <p:spPr>
          <a:xfrm>
            <a:off x="304630" y="3586034"/>
            <a:ext cx="11661731" cy="1384995"/>
          </a:xfrm>
          <a:prstGeom prst="rect">
            <a:avLst/>
          </a:prstGeom>
          <a:noFill/>
          <a:ln>
            <a:noFill/>
          </a:ln>
        </p:spPr>
        <p:txBody>
          <a:bodyPr wrap="square" rtlCol="0">
            <a:spAutoFit/>
          </a:bodyPr>
          <a:lstStyle/>
          <a:p>
            <a:pPr algn="just"/>
            <a:r>
              <a:rPr lang="en-US" sz="2800" i="1" dirty="0">
                <a:solidFill>
                  <a:schemeClr val="bg1"/>
                </a:solidFill>
              </a:rPr>
              <a:t>“but in case I am delayed, I write so that you will know how one ought to conduct himself in the household of God, which is the church of the living God, the pillar and support of the truth.”</a:t>
            </a:r>
            <a:r>
              <a:rPr lang="en-US" sz="2800" dirty="0">
                <a:solidFill>
                  <a:schemeClr val="bg1"/>
                </a:solidFill>
              </a:rPr>
              <a:t>  (1 Timothy 3:15)</a:t>
            </a:r>
          </a:p>
        </p:txBody>
      </p:sp>
    </p:spTree>
    <p:extLst>
      <p:ext uri="{BB962C8B-B14F-4D97-AF65-F5344CB8AC3E}">
        <p14:creationId xmlns:p14="http://schemas.microsoft.com/office/powerpoint/2010/main" val="560657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75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Company</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200329"/>
          </a:xfrm>
          <a:prstGeom prst="rect">
            <a:avLst/>
          </a:prstGeom>
          <a:noFill/>
          <a:ln>
            <a:noFill/>
          </a:ln>
        </p:spPr>
        <p:txBody>
          <a:bodyPr wrap="square" rtlCol="0">
            <a:spAutoFit/>
          </a:bodyPr>
          <a:lstStyle/>
          <a:p>
            <a:pPr algn="ctr"/>
            <a:r>
              <a:rPr lang="en-US" sz="3600" i="1" dirty="0">
                <a:solidFill>
                  <a:schemeClr val="bg1"/>
                </a:solidFill>
              </a:rPr>
              <a:t>“He who walks with wise men will be wise, But the companion of fools will suffer harm” (Proverbs 13:20)</a:t>
            </a:r>
            <a:endParaRPr lang="en-US" sz="3600" dirty="0">
              <a:solidFill>
                <a:schemeClr val="bg1"/>
              </a:solidFill>
            </a:endParaRPr>
          </a:p>
        </p:txBody>
      </p:sp>
      <p:sp>
        <p:nvSpPr>
          <p:cNvPr id="5" name="TextBox 4">
            <a:extLst>
              <a:ext uri="{FF2B5EF4-FFF2-40B4-BE49-F238E27FC236}">
                <a16:creationId xmlns:a16="http://schemas.microsoft.com/office/drawing/2014/main" id="{45788AE2-1DF6-49BC-86C8-CAA6C09BB8B1}"/>
              </a:ext>
            </a:extLst>
          </p:cNvPr>
          <p:cNvSpPr txBox="1"/>
          <p:nvPr/>
        </p:nvSpPr>
        <p:spPr>
          <a:xfrm>
            <a:off x="237654" y="3006106"/>
            <a:ext cx="11661731" cy="1200329"/>
          </a:xfrm>
          <a:prstGeom prst="rect">
            <a:avLst/>
          </a:prstGeom>
          <a:noFill/>
          <a:ln>
            <a:noFill/>
          </a:ln>
        </p:spPr>
        <p:txBody>
          <a:bodyPr wrap="square" rtlCol="0">
            <a:spAutoFit/>
          </a:bodyPr>
          <a:lstStyle/>
          <a:p>
            <a:pPr algn="ctr"/>
            <a:r>
              <a:rPr lang="en-US" sz="3600" i="1" dirty="0">
                <a:solidFill>
                  <a:schemeClr val="bg1"/>
                </a:solidFill>
              </a:rPr>
              <a:t>Do not be deceived: "Bad company corrupts good morals."</a:t>
            </a:r>
            <a:r>
              <a:rPr lang="en-US" sz="3600" dirty="0">
                <a:solidFill>
                  <a:schemeClr val="bg1"/>
                </a:solidFill>
              </a:rPr>
              <a:t> </a:t>
            </a:r>
          </a:p>
          <a:p>
            <a:pPr algn="ctr"/>
            <a:r>
              <a:rPr lang="en-US" sz="3600" i="1" dirty="0">
                <a:solidFill>
                  <a:schemeClr val="bg1"/>
                </a:solidFill>
              </a:rPr>
              <a:t>(1 Corinthians 15:33)</a:t>
            </a:r>
            <a:endParaRPr lang="en-US" sz="3600" dirty="0">
              <a:solidFill>
                <a:schemeClr val="bg1"/>
              </a:solidFill>
            </a:endParaRPr>
          </a:p>
        </p:txBody>
      </p:sp>
    </p:spTree>
    <p:extLst>
      <p:ext uri="{BB962C8B-B14F-4D97-AF65-F5344CB8AC3E}">
        <p14:creationId xmlns:p14="http://schemas.microsoft.com/office/powerpoint/2010/main" val="387815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25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3250"/>
                                        <p:tgtEl>
                                          <p:spTgt spid="5">
                                            <p:txEl>
                                              <p:pRg st="0" end="0"/>
                                            </p:txEl>
                                          </p:spTgt>
                                        </p:tgtEl>
                                      </p:cBhvr>
                                    </p:animEffect>
                                  </p:childTnLst>
                                </p:cTn>
                              </p:par>
                              <p:par>
                                <p:cTn id="8" presetID="10" presetClass="entr" presetSubtype="0" fill="hold" nodeType="withEffect">
                                  <p:stCondLst>
                                    <p:cond delay="325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325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Corinthians 6:14</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754326"/>
          </a:xfrm>
          <a:prstGeom prst="rect">
            <a:avLst/>
          </a:prstGeom>
          <a:noFill/>
          <a:ln>
            <a:noFill/>
          </a:ln>
        </p:spPr>
        <p:txBody>
          <a:bodyPr wrap="square" rtlCol="0">
            <a:spAutoFit/>
          </a:bodyPr>
          <a:lstStyle/>
          <a:p>
            <a:pPr algn="just"/>
            <a:r>
              <a:rPr lang="en-US" sz="3600" i="1" dirty="0">
                <a:solidFill>
                  <a:schemeClr val="bg1"/>
                </a:solidFill>
              </a:rPr>
              <a:t>“Do not be bound together with unbelievers; for what partnership have righteousness and lawlessness, or what fellowship has light with darkness?”</a:t>
            </a:r>
            <a:endParaRPr lang="en-US" sz="3600" dirty="0">
              <a:solidFill>
                <a:schemeClr val="bg1"/>
              </a:solidFill>
            </a:endParaRPr>
          </a:p>
        </p:txBody>
      </p:sp>
    </p:spTree>
    <p:extLst>
      <p:ext uri="{BB962C8B-B14F-4D97-AF65-F5344CB8AC3E}">
        <p14:creationId xmlns:p14="http://schemas.microsoft.com/office/powerpoint/2010/main" val="682198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Questions</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046988"/>
          </a:xfrm>
          <a:prstGeom prst="rect">
            <a:avLst/>
          </a:prstGeom>
          <a:noFill/>
          <a:ln>
            <a:noFill/>
          </a:ln>
        </p:spPr>
        <p:txBody>
          <a:bodyPr wrap="square" rtlCol="0">
            <a:spAutoFit/>
          </a:bodyPr>
          <a:lstStyle/>
          <a:p>
            <a:pPr marL="457200" indent="-457200" algn="just">
              <a:buFont typeface="Wingdings" panose="05000000000000000000" pitchFamily="2" charset="2"/>
              <a:buChar char="§"/>
            </a:pPr>
            <a:r>
              <a:rPr lang="en-US" sz="3200" dirty="0">
                <a:solidFill>
                  <a:schemeClr val="bg1"/>
                </a:solidFill>
              </a:rPr>
              <a:t>Are any relationships keeping you back from being greatly used by God?</a:t>
            </a:r>
          </a:p>
          <a:p>
            <a:pPr algn="just"/>
            <a:endParaRPr lang="en-US" sz="3200" dirty="0">
              <a:solidFill>
                <a:schemeClr val="bg1"/>
              </a:solidFill>
            </a:endParaRPr>
          </a:p>
          <a:p>
            <a:pPr marL="457200" indent="-457200" algn="just">
              <a:buFont typeface="Wingdings" panose="05000000000000000000" pitchFamily="2" charset="2"/>
              <a:buChar char="§"/>
            </a:pPr>
            <a:r>
              <a:rPr lang="en-US" sz="3200" dirty="0">
                <a:solidFill>
                  <a:schemeClr val="bg1"/>
                </a:solidFill>
              </a:rPr>
              <a:t>Why is it so important to separate from dishonorable vessels? What makes this separation so hard to do? What should the process of separation look like?</a:t>
            </a:r>
          </a:p>
        </p:txBody>
      </p:sp>
    </p:spTree>
    <p:extLst>
      <p:ext uri="{BB962C8B-B14F-4D97-AF65-F5344CB8AC3E}">
        <p14:creationId xmlns:p14="http://schemas.microsoft.com/office/powerpoint/2010/main" val="2733477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725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2.xml><?xml version="1.0" encoding="utf-8"?>
<ds:datastoreItem xmlns:ds="http://schemas.openxmlformats.org/officeDocument/2006/customXml" ds:itemID="{2A1BD8E5-A18E-435C-B431-90A6B59F4B6F}">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40262f94-9f35-4ac3-9a90-690165a166b7"/>
    <ds:schemaRef ds:uri="a4f35948-e619-41b3-aa29-22878b09cfd2"/>
    <ds:schemaRef ds:uri="http://www.w3.org/XML/1998/namespace"/>
  </ds:schemaRefs>
</ds:datastoreItem>
</file>

<file path=customXml/itemProps3.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10943</TotalTime>
  <Words>954</Words>
  <Application>Microsoft Office PowerPoint</Application>
  <PresentationFormat>Widescreen</PresentationFormat>
  <Paragraphs>50</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Vertical Lexicon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77</cp:revision>
  <dcterms:created xsi:type="dcterms:W3CDTF">2018-11-24T16:00:56Z</dcterms:created>
  <dcterms:modified xsi:type="dcterms:W3CDTF">2019-10-12T15:51:19Z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